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4" r:id="rId6"/>
    <p:sldId id="266" r:id="rId7"/>
    <p:sldId id="265" r:id="rId8"/>
    <p:sldId id="267" r:id="rId9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89E"/>
    <a:srgbClr val="2341A2"/>
    <a:srgbClr val="2B4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0C053-A5C4-F843-B773-249FB086E9AD}" type="datetime1">
              <a:rPr lang="en-GB" smtClean="0"/>
              <a:pPr/>
              <a:t>21/03/16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0CAAB-D0AA-784F-B635-3057EAF9E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B8D9E-3CF8-1D44-888F-D21231C50516}" type="datetime1">
              <a:rPr lang="en-GB" smtClean="0"/>
              <a:pPr/>
              <a:t>21/03/16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322F1-8A82-B04F-97AF-A5A0C6AE62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03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322F1-8A82-B04F-97AF-A5A0C6AE62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0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COMMUNICATIONS – OFFICIAL SENSITIVE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0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COMMUNICATIONS – OFFICIAL SENSITIVE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7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COMMUNICATIONS – OFFICIAL SENSITIVE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2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COMMUNICATIONS – OFFICIAL SENSITIVE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1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COMMUNICATIONS – OFFICIAL SENSITIVE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4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COMMUNICATIONS – OFFICIAL SENSITIVE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6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COMMUNICATIONS – OFFICIAL SENSITIVE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5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COMMUNICATIONS – OFFICIAL SENSITIVE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9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COMMUNICATIONS – OFFICIAL SENSITIVE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8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COMMUNICATIONS – OFFICIAL SENSITIVE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COMMUNICATIONS – OFFICIAL SENSITIVE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7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273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COMMUNICATIONS – OFFICIAL SENSITIVE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82C4D-8DEA-7443-9CCC-7BD5F88B2F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CS_2935_SML_AW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463" y="211276"/>
            <a:ext cx="1462337" cy="9437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44040" y="211276"/>
            <a:ext cx="159922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Department</a:t>
            </a:r>
            <a:r>
              <a:rPr lang="en-US" sz="2000" baseline="0" dirty="0" smtClean="0"/>
              <a:t> crest goes here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659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091" y="1512111"/>
            <a:ext cx="7772400" cy="1231032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Helvetica"/>
                <a:cs typeface="Helvetica"/>
              </a:rPr>
              <a:t>OASIS Plan</a:t>
            </a:r>
            <a:br>
              <a:rPr lang="en-US" sz="3200" dirty="0" smtClean="0">
                <a:latin typeface="Helvetica"/>
                <a:cs typeface="Helvetica"/>
              </a:rPr>
            </a:b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3773" y="2087070"/>
            <a:ext cx="3896717" cy="516949"/>
          </a:xfrm>
        </p:spPr>
        <p:txBody>
          <a:bodyPr>
            <a:noAutofit/>
          </a:bodyPr>
          <a:lstStyle/>
          <a:p>
            <a:pPr algn="r"/>
            <a:r>
              <a:rPr lang="en-US" dirty="0" smtClean="0">
                <a:solidFill>
                  <a:srgbClr val="000000"/>
                </a:solidFill>
                <a:latin typeface="Helvetica"/>
                <a:cs typeface="Helvetica"/>
              </a:rPr>
              <a:t>Name of campaign</a:t>
            </a:r>
            <a:endParaRPr lang="en-US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38858"/>
            <a:ext cx="2895600" cy="400110"/>
          </a:xfrm>
        </p:spPr>
        <p:txBody>
          <a:bodyPr wrap="none" anchorCtr="1">
            <a:spAutoFit/>
          </a:bodyPr>
          <a:lstStyle/>
          <a:p>
            <a:r>
              <a:rPr lang="en-US" sz="1000" smtClean="0">
                <a:latin typeface="Arial"/>
              </a:rPr>
              <a:t>COMMUNICATIONS – OFFICIAL SENSITIVE 
UNCLASSIFIED</a:t>
            </a:r>
            <a:endParaRPr lang="en-US" sz="100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164" y="3489130"/>
            <a:ext cx="7389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TBC – need image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9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38858"/>
            <a:ext cx="2895600" cy="400110"/>
          </a:xfrm>
        </p:spPr>
        <p:txBody>
          <a:bodyPr wrap="none" anchorCtr="1">
            <a:spAutoFit/>
          </a:bodyPr>
          <a:lstStyle/>
          <a:p>
            <a:r>
              <a:rPr lang="en-US" sz="1000" smtClean="0">
                <a:latin typeface="Arial"/>
              </a:rPr>
              <a:t>COMMUNICATIONS – OFFICIAL SENSITIVE 
UNCLASSIFIED</a:t>
            </a:r>
            <a:endParaRPr lang="en-US" sz="100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2173" y="6337341"/>
            <a:ext cx="8518577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2172" y="1570120"/>
            <a:ext cx="4488772" cy="516949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Campaign objectives 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" name="Right Triangle 2"/>
          <p:cNvSpPr/>
          <p:nvPr/>
        </p:nvSpPr>
        <p:spPr>
          <a:xfrm rot="13500000">
            <a:off x="389819" y="2689020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810945" y="1441891"/>
            <a:ext cx="3875855" cy="892748"/>
          </a:xfrm>
          <a:prstGeom prst="rect">
            <a:avLst/>
          </a:prstGeom>
          <a:ln>
            <a:solidFill>
              <a:srgbClr val="1F497D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Use this section to outline your objectives – what is your communication activity trying to achieve ? 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3" name="Right Triangle 12"/>
          <p:cNvSpPr/>
          <p:nvPr/>
        </p:nvSpPr>
        <p:spPr>
          <a:xfrm rot="13500000">
            <a:off x="389818" y="3854807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13500000">
            <a:off x="389819" y="5060608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2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38858"/>
            <a:ext cx="2895600" cy="400110"/>
          </a:xfrm>
        </p:spPr>
        <p:txBody>
          <a:bodyPr wrap="none" anchorCtr="1">
            <a:spAutoFit/>
          </a:bodyPr>
          <a:lstStyle/>
          <a:p>
            <a:r>
              <a:rPr lang="en-US" sz="1000" smtClean="0">
                <a:latin typeface="Arial"/>
              </a:rPr>
              <a:t>COMMUNICATIONS – OFFICIAL SENSITIVE 
UNCLASSIFIED</a:t>
            </a:r>
            <a:endParaRPr lang="en-US" sz="100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2173" y="6337341"/>
            <a:ext cx="8518577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2171" y="1454671"/>
            <a:ext cx="3629217" cy="51694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Audience insight 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9" name="Right Triangle 8"/>
          <p:cNvSpPr/>
          <p:nvPr/>
        </p:nvSpPr>
        <p:spPr>
          <a:xfrm rot="13500000">
            <a:off x="250351" y="3046663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 rot="13500000">
            <a:off x="250352" y="3814790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13500000">
            <a:off x="250352" y="4535672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13500000">
            <a:off x="250350" y="2336542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891335" y="1454671"/>
            <a:ext cx="4949415" cy="700380"/>
          </a:xfrm>
          <a:prstGeom prst="rect">
            <a:avLst/>
          </a:prstGeom>
          <a:ln>
            <a:solidFill>
              <a:srgbClr val="1F497D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Use this section to outline your audiences</a:t>
            </a:r>
          </a:p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and any insights you have on them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5839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38858"/>
            <a:ext cx="2895600" cy="400110"/>
          </a:xfrm>
        </p:spPr>
        <p:txBody>
          <a:bodyPr wrap="none" anchorCtr="1">
            <a:spAutoFit/>
          </a:bodyPr>
          <a:lstStyle/>
          <a:p>
            <a:r>
              <a:rPr lang="en-US" sz="1000" smtClean="0">
                <a:latin typeface="Arial"/>
              </a:rPr>
              <a:t>COMMUNICATIONS – OFFICIAL SENSITIVE 
UNCLASSIFIED</a:t>
            </a:r>
            <a:endParaRPr lang="en-US" sz="100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2173" y="6337341"/>
            <a:ext cx="8518577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2172" y="1454671"/>
            <a:ext cx="2166689" cy="51694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Strategy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9" name="Right Triangle 8"/>
          <p:cNvSpPr/>
          <p:nvPr/>
        </p:nvSpPr>
        <p:spPr>
          <a:xfrm rot="13500000">
            <a:off x="250351" y="3046663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 rot="13500000">
            <a:off x="250352" y="3814790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13500000">
            <a:off x="250352" y="4535672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13500000">
            <a:off x="250350" y="2336542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255321" y="1454671"/>
            <a:ext cx="6276086" cy="905623"/>
          </a:xfrm>
          <a:prstGeom prst="rect">
            <a:avLst/>
          </a:prstGeom>
          <a:ln>
            <a:solidFill>
              <a:srgbClr val="1F497D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Use this section to outline your strategy – use the insight to set out the approach you will apply.  You will also need to cover proposition/messaging and channels. 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5351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38858"/>
            <a:ext cx="2895600" cy="400110"/>
          </a:xfrm>
        </p:spPr>
        <p:txBody>
          <a:bodyPr wrap="none" anchorCtr="1">
            <a:spAutoFit/>
          </a:bodyPr>
          <a:lstStyle/>
          <a:p>
            <a:r>
              <a:rPr lang="en-US" sz="1000" smtClean="0">
                <a:latin typeface="Arial"/>
              </a:rPr>
              <a:t>COMMUNICATIONS – OFFICIAL SENSITIVE 
UNCLASSIFIED</a:t>
            </a:r>
            <a:endParaRPr lang="en-US" sz="100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2173" y="6337341"/>
            <a:ext cx="8518577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2172" y="1454671"/>
            <a:ext cx="3475266" cy="51694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Implementation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9" name="Right Triangle 8"/>
          <p:cNvSpPr/>
          <p:nvPr/>
        </p:nvSpPr>
        <p:spPr>
          <a:xfrm rot="13500000">
            <a:off x="250351" y="3046663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 rot="13500000">
            <a:off x="250352" y="3814790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13500000">
            <a:off x="250352" y="4535672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13500000">
            <a:off x="250350" y="2336542"/>
            <a:ext cx="317471" cy="310820"/>
          </a:xfrm>
          <a:prstGeom prst="rtTriangle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615213" y="1441160"/>
            <a:ext cx="5326727" cy="636926"/>
          </a:xfrm>
          <a:prstGeom prst="rect">
            <a:avLst/>
          </a:prstGeom>
          <a:ln>
            <a:solidFill>
              <a:srgbClr val="1F497D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Use this section to set out how you will deliver your communications and what tactics you will use. 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7191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38858"/>
            <a:ext cx="2895600" cy="400110"/>
          </a:xfrm>
        </p:spPr>
        <p:txBody>
          <a:bodyPr wrap="none" anchorCtr="1">
            <a:spAutoFit/>
          </a:bodyPr>
          <a:lstStyle/>
          <a:p>
            <a:r>
              <a:rPr lang="en-US" sz="1000" smtClean="0">
                <a:latin typeface="Arial"/>
              </a:rPr>
              <a:t>COMMUNICATIONS – OFFICIAL SENSITIVE 
UNCLASSIFIED</a:t>
            </a:r>
            <a:endParaRPr lang="en-US" sz="100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2173" y="6337341"/>
            <a:ext cx="8518577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2172" y="1219743"/>
            <a:ext cx="3475266" cy="51694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Audiences 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726793" y="1219743"/>
            <a:ext cx="6279293" cy="704409"/>
          </a:xfrm>
          <a:prstGeom prst="rect">
            <a:avLst/>
          </a:prstGeom>
          <a:ln>
            <a:solidFill>
              <a:srgbClr val="1F497D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Use this section to set out the journey you want your </a:t>
            </a:r>
          </a:p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Audience to go on as a result of your communication activity 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720600"/>
              </p:ext>
            </p:extLst>
          </p:nvPr>
        </p:nvGraphicFramePr>
        <p:xfrm>
          <a:off x="322172" y="2090912"/>
          <a:ext cx="8364630" cy="3864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330"/>
                <a:gridCol w="1642135"/>
                <a:gridCol w="1501015"/>
                <a:gridCol w="1282918"/>
                <a:gridCol w="2721232"/>
              </a:tblGrid>
              <a:tr h="3078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Audience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Think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Feel 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Do 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How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>
                    <a:solidFill>
                      <a:srgbClr val="254061"/>
                    </a:solidFill>
                  </a:tcPr>
                </a:tc>
              </a:tr>
              <a:tr h="799599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elvetica"/>
                          <a:cs typeface="Helvetica"/>
                        </a:rPr>
                        <a:t>Eg</a:t>
                      </a:r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 -  working</a:t>
                      </a:r>
                      <a:r>
                        <a:rPr lang="en-US" sz="1400" baseline="0" dirty="0" smtClean="0">
                          <a:latin typeface="Helvetica"/>
                          <a:cs typeface="Helvetica"/>
                        </a:rPr>
                        <a:t> mums 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More support available to help with childcare 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elvetica"/>
                          <a:cs typeface="Helvetica"/>
                        </a:rPr>
                        <a:t>Govt</a:t>
                      </a:r>
                      <a:r>
                        <a:rPr lang="en-US" sz="1400" baseline="0" dirty="0" smtClean="0">
                          <a:latin typeface="Helvetica"/>
                          <a:cs typeface="Helvetica"/>
                        </a:rPr>
                        <a:t> understands their needs and is working to address them 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Increase</a:t>
                      </a:r>
                      <a:r>
                        <a:rPr lang="en-US" sz="1400" baseline="0" dirty="0" smtClean="0">
                          <a:latin typeface="Helvetica"/>
                          <a:cs typeface="Helvetica"/>
                        </a:rPr>
                        <a:t> in satisfaction with childcare offer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Targeted paid</a:t>
                      </a:r>
                      <a:r>
                        <a:rPr lang="en-US" sz="1400" baseline="0" dirty="0" smtClean="0">
                          <a:latin typeface="Helvetica"/>
                          <a:cs typeface="Helvetica"/>
                        </a:rPr>
                        <a:t> social posts to audience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baseline="0" dirty="0" smtClean="0">
                          <a:latin typeface="Helvetica"/>
                          <a:cs typeface="Helvetica"/>
                        </a:rPr>
                        <a:t>Drumbeat of events, news stories</a:t>
                      </a:r>
                    </a:p>
                  </a:txBody>
                  <a:tcPr/>
                </a:tc>
              </a:tr>
              <a:tr h="799599">
                <a:tc>
                  <a:txBody>
                    <a:bodyPr/>
                    <a:lstStyle/>
                    <a:p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799599"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799599"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10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38858"/>
            <a:ext cx="2895600" cy="400110"/>
          </a:xfrm>
        </p:spPr>
        <p:txBody>
          <a:bodyPr wrap="none" anchorCtr="1">
            <a:spAutoFit/>
          </a:bodyPr>
          <a:lstStyle/>
          <a:p>
            <a:r>
              <a:rPr lang="en-US" sz="1000" smtClean="0">
                <a:latin typeface="Arial"/>
              </a:rPr>
              <a:t>COMMUNICATIONS – OFFICIAL SENSITIVE 
UNCLASSIFIED</a:t>
            </a:r>
            <a:endParaRPr lang="en-US" sz="100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2173" y="6337341"/>
            <a:ext cx="8518577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2171" y="1454671"/>
            <a:ext cx="2474591" cy="51694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Evaluation 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796763" y="1218630"/>
            <a:ext cx="4900748" cy="987731"/>
          </a:xfrm>
          <a:prstGeom prst="rect">
            <a:avLst/>
          </a:prstGeom>
          <a:ln>
            <a:solidFill>
              <a:srgbClr val="1F497D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Use this section to outline your evaluation approach. </a:t>
            </a:r>
          </a:p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Follow the GCS Evaluation framework to set out</a:t>
            </a:r>
          </a:p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 how you evaluate your communications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354910"/>
              </p:ext>
            </p:extLst>
          </p:nvPr>
        </p:nvGraphicFramePr>
        <p:xfrm>
          <a:off x="322173" y="2437262"/>
          <a:ext cx="8518576" cy="3506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734"/>
                <a:gridCol w="1542755"/>
                <a:gridCol w="1424040"/>
                <a:gridCol w="1540732"/>
                <a:gridCol w="2771315"/>
              </a:tblGrid>
              <a:tr h="3078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inputs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Outputs 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Outtakes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Outcomes 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elvetica"/>
                          <a:cs typeface="Helvetica"/>
                        </a:rPr>
                        <a:t>Organisational</a:t>
                      </a:r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 Impact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>
                    <a:solidFill>
                      <a:srgbClr val="254061"/>
                    </a:solidFill>
                  </a:tcPr>
                </a:tc>
              </a:tr>
              <a:tr h="799599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elvetica"/>
                          <a:cs typeface="Helvetica"/>
                        </a:rPr>
                        <a:t>Eg</a:t>
                      </a:r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 -  content development 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No.</a:t>
                      </a:r>
                      <a:r>
                        <a:rPr lang="en-US" sz="1400" baseline="0" dirty="0" smtClean="0">
                          <a:latin typeface="Helvetica"/>
                          <a:cs typeface="Helvetica"/>
                        </a:rPr>
                        <a:t> of articles or broadcasts 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Awareness</a:t>
                      </a:r>
                      <a:r>
                        <a:rPr lang="en-US" sz="1400" baseline="0" dirty="0" smtClean="0">
                          <a:latin typeface="Helvetica"/>
                          <a:cs typeface="Helvetica"/>
                        </a:rPr>
                        <a:t> of issues 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Advocacy</a:t>
                      </a:r>
                      <a:r>
                        <a:rPr lang="en-US" sz="1400" baseline="0" dirty="0" smtClean="0">
                          <a:latin typeface="Helvetica"/>
                          <a:cs typeface="Helvetica"/>
                        </a:rPr>
                        <a:t> by third parties 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Uptake of service provided </a:t>
                      </a:r>
                      <a:endParaRPr lang="en-US" sz="1400" baseline="0" dirty="0" smtClean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799599">
                <a:tc>
                  <a:txBody>
                    <a:bodyPr/>
                    <a:lstStyle/>
                    <a:p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799599"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799599"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385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38858"/>
            <a:ext cx="2895600" cy="400110"/>
          </a:xfrm>
        </p:spPr>
        <p:txBody>
          <a:bodyPr wrap="none" anchorCtr="1">
            <a:spAutoFit/>
          </a:bodyPr>
          <a:lstStyle/>
          <a:p>
            <a:r>
              <a:rPr lang="en-US" sz="1000" smtClean="0">
                <a:latin typeface="Arial"/>
              </a:rPr>
              <a:t>COMMUNICATIONS – OFFICIAL SENSITIVE 
UNCLASSIFIED</a:t>
            </a:r>
            <a:endParaRPr lang="en-US" sz="100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2C4D-8DEA-7443-9CCC-7BD5F88B2F9B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2173" y="6337341"/>
            <a:ext cx="8518577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3879" y="1454671"/>
            <a:ext cx="4398967" cy="51694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Timeline of activity 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205356" y="1287912"/>
            <a:ext cx="3979664" cy="892794"/>
          </a:xfrm>
          <a:prstGeom prst="rect">
            <a:avLst/>
          </a:prstGeom>
          <a:ln>
            <a:solidFill>
              <a:srgbClr val="1F497D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Use this section to set out campaign activity and when key milestones in the activity will be reached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670144"/>
              </p:ext>
            </p:extLst>
          </p:nvPr>
        </p:nvGraphicFramePr>
        <p:xfrm>
          <a:off x="322171" y="2657620"/>
          <a:ext cx="8518578" cy="3156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818"/>
                <a:gridCol w="7262760"/>
              </a:tblGrid>
              <a:tr h="35688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Timing </a:t>
                      </a:r>
                      <a:endParaRPr lang="en-US" sz="1400" dirty="0">
                        <a:latin typeface="Helvetica"/>
                        <a:cs typeface="Helvetica"/>
                      </a:endParaRPr>
                    </a:p>
                  </a:txBody>
                  <a:tcPr marL="109327" marR="109327" marT="54663" marB="54663"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/>
                          <a:cs typeface="Helvetica"/>
                        </a:rPr>
                        <a:t>General</a:t>
                      </a:r>
                      <a:r>
                        <a:rPr lang="en-US" sz="1400" baseline="0" dirty="0" smtClean="0">
                          <a:latin typeface="Helvetica"/>
                          <a:cs typeface="Helvetica"/>
                        </a:rPr>
                        <a:t> activity in </a:t>
                      </a:r>
                      <a:r>
                        <a:rPr lang="en-US" sz="1400" baseline="0" dirty="0" smtClean="0">
                          <a:solidFill>
                            <a:srgbClr val="D9289E"/>
                          </a:solidFill>
                          <a:latin typeface="Helvetica"/>
                          <a:cs typeface="Helvetica"/>
                        </a:rPr>
                        <a:t>Pink</a:t>
                      </a:r>
                      <a:r>
                        <a:rPr lang="en-US" sz="1400" baseline="0" dirty="0" smtClean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; key milestones in 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Helvetica"/>
                          <a:cs typeface="Helvetica"/>
                        </a:rPr>
                        <a:t>Blue </a:t>
                      </a:r>
                      <a:endParaRPr lang="en-US" sz="1400" dirty="0">
                        <a:solidFill>
                          <a:srgbClr val="FFFFFF"/>
                        </a:solidFill>
                        <a:latin typeface="Helvetica"/>
                        <a:cs typeface="Helvetica"/>
                      </a:endParaRPr>
                    </a:p>
                  </a:txBody>
                  <a:tcPr marL="109327" marR="109327" marT="54663" marB="54663">
                    <a:solidFill>
                      <a:srgbClr val="254061"/>
                    </a:solidFill>
                  </a:tcPr>
                </a:tc>
              </a:tr>
              <a:tr h="6999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January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109327" marR="109327" marT="54663" marB="54663"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327" marR="109327" marT="54663" marB="54663"/>
                </a:tc>
              </a:tr>
              <a:tr h="6999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February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109327" marR="109327" marT="54663" marB="54663"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327" marR="109327" marT="54663" marB="54663"/>
                </a:tc>
              </a:tr>
              <a:tr h="6999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March 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109327" marR="109327" marT="54663" marB="54663"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109327" marR="109327" marT="54663" marB="54663"/>
                </a:tc>
              </a:tr>
              <a:tr h="69993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April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109327" marR="109327" marT="54663" marB="54663"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09327" marR="109327" marT="54663" marB="5466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352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290</Words>
  <Application>Microsoft Macintosh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OASIS Plan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Cabinet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Strategy 2015/16_OASIS</dc:title>
  <dc:creator>Ben Westlake- Tritton</dc:creator>
  <cp:lastModifiedBy>OFFICE</cp:lastModifiedBy>
  <cp:revision>21</cp:revision>
  <dcterms:created xsi:type="dcterms:W3CDTF">2016-02-17T08:19:09Z</dcterms:created>
  <dcterms:modified xsi:type="dcterms:W3CDTF">2016-03-21T15:54:20Z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eographicalCoverage">
    <vt:lpwstr> </vt:lpwstr>
  </property>
  <property fmtid="{D5CDD505-2E9C-101B-9397-08002B2CF9AE}" pid="3" name="Privacy">
    <vt:lpwstr/>
  </property>
  <property fmtid="{D5CDD505-2E9C-101B-9397-08002B2CF9AE}" pid="4" name="Classification">
    <vt:lpwstr>UNCLASSIFIED</vt:lpwstr>
  </property>
  <property fmtid="{D5CDD505-2E9C-101B-9397-08002B2CF9AE}" pid="5" name="AlternativeTitle">
    <vt:lpwstr/>
  </property>
  <property fmtid="{D5CDD505-2E9C-101B-9397-08002B2CF9AE}" pid="6" name="BusinessUnit">
    <vt:lpwstr> </vt:lpwstr>
  </property>
  <property fmtid="{D5CDD505-2E9C-101B-9397-08002B2CF9AE}" pid="7" name="SubjectCode">
    <vt:lpwstr> </vt:lpwstr>
  </property>
  <property fmtid="{D5CDD505-2E9C-101B-9397-08002B2CF9AE}" pid="8" name="DocType">
    <vt:lpwstr>PowerPoint</vt:lpwstr>
  </property>
  <property fmtid="{D5CDD505-2E9C-101B-9397-08002B2CF9AE}" pid="9" name="SourceSystem">
    <vt:lpwstr>IREC</vt:lpwstr>
  </property>
  <property fmtid="{D5CDD505-2E9C-101B-9397-08002B2CF9AE}" pid="10" name="Originator">
    <vt:lpwstr> </vt:lpwstr>
  </property>
  <property fmtid="{D5CDD505-2E9C-101B-9397-08002B2CF9AE}" pid="11" name="MaintainMarking">
    <vt:lpwstr>True</vt:lpwstr>
  </property>
  <property fmtid="{D5CDD505-2E9C-101B-9397-08002B2CF9AE}" pid="12" name="Created">
    <vt:filetime>2016-02-17T00:00:00Z</vt:filetime>
  </property>
</Properties>
</file>